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4" r:id="rId4"/>
    <p:sldId id="261" r:id="rId5"/>
    <p:sldId id="262" r:id="rId6"/>
    <p:sldId id="263" r:id="rId7"/>
    <p:sldId id="260" r:id="rId8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850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E7157-B28C-45F3-A6E1-E7E13404F57D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5B687-945B-47C7-BF6E-6A6D978AFBC3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1BDE3-6704-4568-95B1-DABAA01D667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Köszönöm figyelmüket,</a:t>
            </a:r>
            <a:r>
              <a:rPr lang="hu-HU" baseline="0" dirty="0" smtClean="0"/>
              <a:t> a végén pedig majd várom kérdéseiket.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C49C3-AD69-4533-9345-2C77FD0BD0EA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52723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BDB03-5FD8-4C73-9A46-C22B4CB28F4C}" type="datetimeFigureOut">
              <a:rPr lang="hu-HU" smtClean="0"/>
              <a:pPr/>
              <a:t>2013.05.21.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0FA92-DBFD-4540-8EFA-88F64521BA4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Kép 3" descr="valogassuk_ppt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589"/>
            <a:ext cx="9144000" cy="6810822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294387" y="2132856"/>
            <a:ext cx="81147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cap="all" dirty="0" smtClean="0">
                <a:latin typeface="Titillium Web" pitchFamily="2" charset="-18"/>
              </a:rPr>
              <a:t>Sopron </a:t>
            </a:r>
            <a:r>
              <a:rPr lang="hu-HU" sz="2400" cap="all" dirty="0">
                <a:latin typeface="Titillium Web" pitchFamily="2" charset="-18"/>
              </a:rPr>
              <a:t>és Térsége Hulladékgazdálkodási </a:t>
            </a:r>
            <a:r>
              <a:rPr lang="hu-HU" sz="2400" cap="all" dirty="0" smtClean="0">
                <a:latin typeface="Titillium Web" pitchFamily="2" charset="-18"/>
              </a:rPr>
              <a:t>Rendszer</a:t>
            </a:r>
            <a:endParaRPr lang="hu-HU" sz="2400" cap="all" dirty="0">
              <a:latin typeface="Titillium Web" pitchFamily="2" charset="-18"/>
            </a:endParaRPr>
          </a:p>
          <a:p>
            <a:r>
              <a:rPr lang="hu-HU" sz="2000" cap="all" dirty="0" smtClean="0">
                <a:latin typeface="Titillium Web" pitchFamily="2" charset="-18"/>
              </a:rPr>
              <a:t>KEOP-1.1.1</a:t>
            </a:r>
            <a:r>
              <a:rPr lang="hu-HU" sz="2000" cap="all" dirty="0">
                <a:latin typeface="Titillium Web" pitchFamily="2" charset="-18"/>
              </a:rPr>
              <a:t>./</a:t>
            </a:r>
            <a:r>
              <a:rPr lang="hu-HU" sz="2000" cap="all" dirty="0" smtClean="0">
                <a:latin typeface="Titillium Web" pitchFamily="2" charset="-18"/>
              </a:rPr>
              <a:t>2F/09-2011-0002</a:t>
            </a:r>
            <a:endParaRPr lang="hu-HU" sz="2000" dirty="0">
              <a:latin typeface="Titillium Web" pitchFamily="2" charset="-18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23528" y="4005064"/>
            <a:ext cx="55675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err="1" smtClean="0">
                <a:latin typeface="Titillium Web" pitchFamily="2" charset="-18"/>
              </a:rPr>
              <a:t>Mágel</a:t>
            </a:r>
            <a:r>
              <a:rPr lang="hu-HU" b="1" dirty="0" smtClean="0">
                <a:latin typeface="Titillium Web" pitchFamily="2" charset="-18"/>
              </a:rPr>
              <a:t> Ágost</a:t>
            </a:r>
          </a:p>
          <a:p>
            <a:r>
              <a:rPr lang="hu-HU" dirty="0" smtClean="0">
                <a:latin typeface="Titillium Web" pitchFamily="2" charset="-18"/>
              </a:rPr>
              <a:t>elnök</a:t>
            </a:r>
          </a:p>
          <a:p>
            <a:r>
              <a:rPr lang="hu-HU" dirty="0" smtClean="0">
                <a:latin typeface="Titillium Web" pitchFamily="2" charset="-18"/>
              </a:rPr>
              <a:t>Sopron Térségi Hulladékgazdálkodási  Önkormányzati Társulás</a:t>
            </a:r>
            <a:endParaRPr lang="hu-HU" dirty="0">
              <a:latin typeface="Titillium Web" pitchFamily="2" charset="-18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323528" y="5301208"/>
            <a:ext cx="2995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Fertőszéplak, </a:t>
            </a:r>
            <a:r>
              <a:rPr lang="hu-HU" b="1" dirty="0" smtClean="0"/>
              <a:t>2013. </a:t>
            </a:r>
            <a:r>
              <a:rPr lang="hu-HU" b="1" smtClean="0"/>
              <a:t>május </a:t>
            </a:r>
            <a:r>
              <a:rPr lang="hu-HU" b="1" smtClean="0"/>
              <a:t>14</a:t>
            </a:r>
            <a:r>
              <a:rPr lang="hu-HU" smtClean="0"/>
              <a:t>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valogassuk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670" y="0"/>
            <a:ext cx="9175670" cy="683441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6911" y="1124744"/>
            <a:ext cx="764950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800" b="1" dirty="0" smtClean="0">
                <a:solidFill>
                  <a:srgbClr val="006600"/>
                </a:solidFill>
                <a:latin typeface="Titillium Web" pitchFamily="2" charset="-18"/>
              </a:rPr>
              <a:t>Működési alapok</a:t>
            </a:r>
          </a:p>
          <a:p>
            <a:pPr lvl="0"/>
            <a:endParaRPr lang="hu-HU" dirty="0">
              <a:latin typeface="Titillium Web" pitchFamily="2" charset="-18"/>
            </a:endParaRP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dirty="0" smtClean="0">
                <a:latin typeface="Titillium Web" pitchFamily="2" charset="-18"/>
              </a:rPr>
              <a:t>39 társult település, 110 ezer lakos, 40 ezer háztartás</a:t>
            </a: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dirty="0" smtClean="0">
                <a:latin typeface="Titillium Web" pitchFamily="2" charset="-18"/>
              </a:rPr>
              <a:t>Közös tulajdonú szolgáltató</a:t>
            </a: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dirty="0" smtClean="0">
                <a:latin typeface="Titillium Web" pitchFamily="2" charset="-18"/>
              </a:rPr>
              <a:t>Közös beruházás-finanszírozás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6,5 milliárd Ft-os összköltség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Korábban: 2 milliárd, ma: 800 millió Ft önrész</a:t>
            </a:r>
            <a:endParaRPr lang="hu-HU" sz="2000" dirty="0" smtClean="0">
              <a:solidFill>
                <a:srgbClr val="FF0000"/>
              </a:solidFill>
              <a:latin typeface="Titillium Web" pitchFamily="2" charset="-18"/>
            </a:endParaRP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b="1" dirty="0">
                <a:latin typeface="Titillium Web" pitchFamily="2" charset="-18"/>
              </a:rPr>
              <a:t>Egységes szolgáltatás</a:t>
            </a: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dirty="0">
                <a:latin typeface="Titillium Web" pitchFamily="2" charset="-18"/>
              </a:rPr>
              <a:t>Hosszú távú terv: </a:t>
            </a:r>
            <a:r>
              <a:rPr lang="hu-HU" sz="2000" b="1" dirty="0">
                <a:latin typeface="Titillium Web" pitchFamily="2" charset="-18"/>
              </a:rPr>
              <a:t>egységes </a:t>
            </a:r>
            <a:r>
              <a:rPr lang="hu-HU" sz="2000" b="1" dirty="0" smtClean="0">
                <a:latin typeface="Titillium Web" pitchFamily="2" charset="-18"/>
              </a:rPr>
              <a:t>díjképzés </a:t>
            </a:r>
            <a:r>
              <a:rPr lang="hu-HU" dirty="0" smtClean="0">
                <a:latin typeface="Titillium Web" pitchFamily="2" charset="-18"/>
              </a:rPr>
              <a:t>(Társulási Tanácsi Határozat)</a:t>
            </a: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b="1" dirty="0" smtClean="0">
                <a:solidFill>
                  <a:srgbClr val="006600"/>
                </a:solidFill>
                <a:latin typeface="Titillium Web" pitchFamily="2" charset="-18"/>
              </a:rPr>
              <a:t>A szelektív gyűjtés törvényi kötelezettség  </a:t>
            </a:r>
            <a:r>
              <a:rPr lang="hu-HU" dirty="0" smtClean="0">
                <a:latin typeface="Titillium Web" pitchFamily="2" charset="-18"/>
              </a:rPr>
              <a:t>(Magyar Közlöny 2012. 160. szám)</a:t>
            </a:r>
            <a:endParaRPr lang="hu-HU" sz="2000" b="1" dirty="0" smtClean="0">
              <a:solidFill>
                <a:srgbClr val="006600"/>
              </a:solidFill>
              <a:latin typeface="Titillium Web" pitchFamily="2" charset="-18"/>
            </a:endParaRP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dirty="0" smtClean="0">
                <a:latin typeface="Titillium Web" pitchFamily="2" charset="-18"/>
              </a:rPr>
              <a:t>Gyűjthető hulladékfajták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dirty="0" smtClean="0">
                <a:latin typeface="Titillium Web" pitchFamily="2" charset="-18"/>
              </a:rPr>
              <a:t>Kötelező gyűjtési gyakoriság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dirty="0" smtClean="0">
                <a:latin typeface="Titillium Web" pitchFamily="2" charset="-18"/>
              </a:rPr>
              <a:t>Minimális edényméretek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dirty="0" smtClean="0">
                <a:latin typeface="Titillium Web" pitchFamily="2" charset="-18"/>
              </a:rPr>
              <a:t>Hulladékszállítási díj</a:t>
            </a:r>
          </a:p>
          <a:p>
            <a:pPr marL="45085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000" dirty="0" smtClean="0">
                <a:latin typeface="Titillium Web" pitchFamily="2" charset="-18"/>
              </a:rPr>
              <a:t>Önkormányzati rendelet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dirty="0" smtClean="0">
                <a:latin typeface="Titillium Web" pitchFamily="2" charset="-18"/>
              </a:rPr>
              <a:t>Kedvezményezettek köre és a kedvezmény mértéke</a:t>
            </a:r>
            <a:endParaRPr lang="hu-HU" sz="2000" dirty="0" smtClean="0">
              <a:latin typeface="Titillium Web" pitchFamily="2" charset="-18"/>
            </a:endParaRPr>
          </a:p>
        </p:txBody>
      </p:sp>
      <p:sp>
        <p:nvSpPr>
          <p:cNvPr id="6" name="Jobb oldali kapcsos zárójel 5"/>
          <p:cNvSpPr/>
          <p:nvPr/>
        </p:nvSpPr>
        <p:spPr>
          <a:xfrm>
            <a:off x="4499992" y="4653136"/>
            <a:ext cx="288032" cy="936104"/>
          </a:xfrm>
          <a:prstGeom prst="rightBrace">
            <a:avLst/>
          </a:prstGeom>
          <a:noFill/>
          <a:ln w="2222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4932040" y="493187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Titillium Web" pitchFamily="2" charset="-18"/>
              </a:rPr>
              <a:t>A törvényben előírva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valogassuk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670" y="0"/>
            <a:ext cx="9175670" cy="683441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6911" y="1124744"/>
            <a:ext cx="829757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006600"/>
                </a:solidFill>
                <a:latin typeface="Titillium Web" pitchFamily="2" charset="-18"/>
              </a:rPr>
              <a:t>A szolgáltatás</a:t>
            </a:r>
          </a:p>
          <a:p>
            <a:pPr lvl="0" indent="-450850" defTabSz="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endParaRPr lang="hu-HU" sz="2400" dirty="0" smtClean="0">
              <a:latin typeface="Titillium Web" pitchFamily="2" charset="-18"/>
            </a:endParaRPr>
          </a:p>
          <a:p>
            <a:pPr lvl="0" indent="-450850" defTabSz="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35 ezer tonna kommunális hulladék kezelése (szürke kuka)</a:t>
            </a:r>
          </a:p>
          <a:p>
            <a:pPr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10 ezer tonna szelektív hulladék kezelése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30 ezer db barna fedelű </a:t>
            </a:r>
            <a:r>
              <a:rPr lang="hu-HU" sz="2000" dirty="0" err="1" smtClean="0">
                <a:latin typeface="Titillium Web" pitchFamily="2" charset="-18"/>
              </a:rPr>
              <a:t>biokuka</a:t>
            </a:r>
            <a:endParaRPr lang="hu-HU" sz="2000" dirty="0" smtClean="0">
              <a:latin typeface="Titillium Web" pitchFamily="2" charset="-18"/>
            </a:endParaRP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8 ezer db kerti komposztáló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Zsákos szelektív gyűjtés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Gyűjtőszigetes gyűjtés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6 db hulladékudvar üzemeltetése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10 hulladéktípus + veszélyes hulladék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valogassuk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670" y="0"/>
            <a:ext cx="9175670" cy="683441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6911" y="1124744"/>
            <a:ext cx="764950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2800" b="1" dirty="0" smtClean="0">
                <a:solidFill>
                  <a:srgbClr val="006600"/>
                </a:solidFill>
                <a:latin typeface="Titillium Web" pitchFamily="2" charset="-18"/>
              </a:rPr>
              <a:t>Telephelyek</a:t>
            </a:r>
          </a:p>
          <a:p>
            <a:pPr lvl="0"/>
            <a:endParaRPr lang="hu-HU" sz="2800" b="1" dirty="0">
              <a:solidFill>
                <a:srgbClr val="006600"/>
              </a:solidFill>
              <a:latin typeface="Titillium Web" pitchFamily="2" charset="-18"/>
            </a:endParaRPr>
          </a:p>
          <a:p>
            <a:pPr marL="45085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b="1" dirty="0" smtClean="0">
                <a:latin typeface="Titillium Web" pitchFamily="2" charset="-18"/>
              </a:rPr>
              <a:t>Csér</a:t>
            </a:r>
            <a:r>
              <a:rPr lang="hu-HU" sz="2400" dirty="0" smtClean="0">
                <a:latin typeface="Titillium Web" pitchFamily="2" charset="-18"/>
              </a:rPr>
              <a:t>: hulladéklerakó</a:t>
            </a:r>
          </a:p>
          <a:p>
            <a:pPr marL="450850"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b="1" dirty="0" smtClean="0">
                <a:latin typeface="Titillium Web" pitchFamily="2" charset="-18"/>
              </a:rPr>
              <a:t>Sopron</a:t>
            </a:r>
            <a:r>
              <a:rPr lang="hu-HU" sz="2400" dirty="0" smtClean="0">
                <a:latin typeface="Titillium Web" pitchFamily="2" charset="-18"/>
              </a:rPr>
              <a:t>: átrakóállomás, válogatómű, komposztáló-telep,</a:t>
            </a:r>
          </a:p>
          <a:p>
            <a:pPr marL="450850" lvl="0" indent="-450850">
              <a:buClr>
                <a:srgbClr val="006600"/>
              </a:buClr>
              <a:buSzPct val="90000"/>
            </a:pPr>
            <a:r>
              <a:rPr lang="hu-HU" sz="2400" dirty="0" smtClean="0">
                <a:latin typeface="Titillium Web" pitchFamily="2" charset="-18"/>
              </a:rPr>
              <a:t>	2 hulladékudvar</a:t>
            </a:r>
          </a:p>
          <a:p>
            <a:pPr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b="1" dirty="0" smtClean="0">
                <a:latin typeface="Titillium Web" pitchFamily="2" charset="-18"/>
              </a:rPr>
              <a:t>Fertőendréd</a:t>
            </a:r>
            <a:r>
              <a:rPr lang="hu-HU" sz="2400" dirty="0" smtClean="0">
                <a:latin typeface="Titillium Web" pitchFamily="2" charset="-18"/>
              </a:rPr>
              <a:t>: átrakóállomás, komposztáló-telep</a:t>
            </a:r>
          </a:p>
          <a:p>
            <a:pPr lvl="0"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Hulladékudvarok: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b="1" dirty="0" smtClean="0">
                <a:latin typeface="Titillium Web" pitchFamily="2" charset="-18"/>
              </a:rPr>
              <a:t>Nagycenk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b="1" dirty="0" smtClean="0">
                <a:latin typeface="Titillium Web" pitchFamily="2" charset="-18"/>
              </a:rPr>
              <a:t>Fertőszentmiklós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b="1" dirty="0" smtClean="0">
                <a:latin typeface="Titillium Web" pitchFamily="2" charset="-18"/>
              </a:rPr>
              <a:t>Fertőd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b="1" dirty="0" smtClean="0">
                <a:latin typeface="Titillium Web" pitchFamily="2" charset="-18"/>
              </a:rPr>
              <a:t>Kapuvár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valogassuk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670" y="0"/>
            <a:ext cx="9175670" cy="683441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6911" y="1124744"/>
            <a:ext cx="8081553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006600"/>
                </a:solidFill>
                <a:latin typeface="Titillium Web" pitchFamily="2" charset="-18"/>
              </a:rPr>
              <a:t>Cséri lerakó - beruházás</a:t>
            </a:r>
            <a:endParaRPr lang="hu-HU" sz="2800" b="1" dirty="0">
              <a:solidFill>
                <a:srgbClr val="006600"/>
              </a:solidFill>
              <a:latin typeface="Titillium Web" pitchFamily="2" charset="-18"/>
            </a:endParaRPr>
          </a:p>
          <a:p>
            <a:pPr lvl="0"/>
            <a:endParaRPr lang="hu-HU" sz="2800" dirty="0"/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Építkezés kezdete: 2013. április második fele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A kivitelezés menete: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Humuszréteg letolása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Tűzszerészeti átvizsgálás, régészeti feltárás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err="1" smtClean="0">
                <a:latin typeface="Titillium Web" pitchFamily="2" charset="-18"/>
              </a:rPr>
              <a:t>Lerakótér</a:t>
            </a:r>
            <a:r>
              <a:rPr lang="hu-HU" sz="2000" dirty="0" smtClean="0">
                <a:latin typeface="Titillium Web" pitchFamily="2" charset="-18"/>
              </a:rPr>
              <a:t> építése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Kiszolgáló épületek kialakítása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Próbaüzem indulása: 2013. november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Tervezett átadás: 2014. május 31.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valogassuk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670" y="0"/>
            <a:ext cx="9175670" cy="683441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6911" y="1124744"/>
            <a:ext cx="808155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006600"/>
                </a:solidFill>
                <a:latin typeface="Titillium Web" pitchFamily="2" charset="-18"/>
              </a:rPr>
              <a:t>Soproni telephely – beruházás</a:t>
            </a:r>
          </a:p>
          <a:p>
            <a:endParaRPr lang="hu-HU" sz="2800" dirty="0"/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Építkezés kezdete: 2013. május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Létesítmények: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Válogatócsarnok építése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Komposztáló-telep kialakítása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Átrakó állomás</a:t>
            </a:r>
          </a:p>
          <a:p>
            <a:pPr marL="908050" lvl="1" indent="-450850">
              <a:buClr>
                <a:srgbClr val="006600"/>
              </a:buClr>
              <a:buSzPct val="90000"/>
              <a:buFont typeface="Arial" pitchFamily="34" charset="0"/>
              <a:buChar char="•"/>
            </a:pPr>
            <a:r>
              <a:rPr lang="hu-HU" sz="2000" dirty="0" smtClean="0">
                <a:latin typeface="Titillium Web" pitchFamily="2" charset="-18"/>
              </a:rPr>
              <a:t>Szociális létesítmények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Próbaüzem indulása: 2014. február</a:t>
            </a:r>
          </a:p>
          <a:p>
            <a:pPr indent="-450850">
              <a:buClr>
                <a:srgbClr val="006600"/>
              </a:buClr>
              <a:buSzPct val="90000"/>
              <a:buFont typeface="Wingdings" pitchFamily="2" charset="2"/>
              <a:buChar char="§"/>
            </a:pPr>
            <a:r>
              <a:rPr lang="hu-HU" sz="2400" dirty="0" smtClean="0">
                <a:latin typeface="Titillium Web" pitchFamily="2" charset="-18"/>
              </a:rPr>
              <a:t>Tervezett átadás: 2014. május 31.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3"/>
            <a:ext cx="9144000" cy="6809274"/>
          </a:xfrm>
          <a:prstGeom prst="rect">
            <a:avLst/>
          </a:prstGeom>
        </p:spPr>
      </p:pic>
      <p:sp>
        <p:nvSpPr>
          <p:cNvPr id="6" name="Cím 3"/>
          <p:cNvSpPr txBox="1">
            <a:spLocks/>
          </p:cNvSpPr>
          <p:nvPr/>
        </p:nvSpPr>
        <p:spPr>
          <a:xfrm>
            <a:off x="899592" y="1196752"/>
            <a:ext cx="5256584" cy="1054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90488" indent="-20638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6000"/>
            </a:pPr>
            <a:r>
              <a:rPr lang="hu-HU" sz="3600" dirty="0" smtClean="0">
                <a:solidFill>
                  <a:schemeClr val="tx1"/>
                </a:solidFill>
                <a:latin typeface="Titillium Web" pitchFamily="2" charset="-18"/>
                <a:ea typeface="+mn-ea"/>
                <a:cs typeface="+mn-cs"/>
              </a:rPr>
              <a:t>Köszönöm a figyelmet!</a:t>
            </a:r>
            <a:endParaRPr lang="hu-HU" sz="3600" dirty="0">
              <a:solidFill>
                <a:schemeClr val="tx1"/>
              </a:solidFill>
              <a:latin typeface="Titillium Web" pitchFamily="2" charset="-18"/>
              <a:ea typeface="+mn-ea"/>
              <a:cs typeface="+mn-cs"/>
            </a:endParaRPr>
          </a:p>
        </p:txBody>
      </p:sp>
      <p:sp>
        <p:nvSpPr>
          <p:cNvPr id="7" name="Alcím 4"/>
          <p:cNvSpPr txBox="1">
            <a:spLocks/>
          </p:cNvSpPr>
          <p:nvPr/>
        </p:nvSpPr>
        <p:spPr>
          <a:xfrm>
            <a:off x="2339752" y="1988840"/>
            <a:ext cx="6624737" cy="4048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hu-HU" u="sng" dirty="0" smtClean="0">
              <a:solidFill>
                <a:schemeClr val="tx1"/>
              </a:solidFill>
              <a:latin typeface="Titillium Web" pitchFamily="2" charset="-18"/>
            </a:endParaRPr>
          </a:p>
          <a:p>
            <a:pPr algn="r">
              <a:buNone/>
            </a:pPr>
            <a:r>
              <a:rPr lang="hu-HU" sz="1800" dirty="0" smtClean="0">
                <a:solidFill>
                  <a:schemeClr val="tx1"/>
                </a:solidFill>
                <a:latin typeface="Titillium Web" pitchFamily="2" charset="-18"/>
              </a:rPr>
              <a:t>Sopron Térségi</a:t>
            </a:r>
          </a:p>
          <a:p>
            <a:pPr algn="r">
              <a:buNone/>
            </a:pPr>
            <a:r>
              <a:rPr lang="hu-HU" sz="1800" dirty="0" smtClean="0">
                <a:solidFill>
                  <a:schemeClr val="tx1"/>
                </a:solidFill>
                <a:latin typeface="Titillium Web" pitchFamily="2" charset="-18"/>
              </a:rPr>
              <a:t>Hulladékgazdálkodási  Önkormányzati Társulás</a:t>
            </a:r>
          </a:p>
          <a:p>
            <a:pPr algn="r">
              <a:buNone/>
            </a:pPr>
            <a:r>
              <a:rPr lang="it-IT" sz="1800" dirty="0" smtClean="0">
                <a:solidFill>
                  <a:schemeClr val="tx1"/>
                </a:solidFill>
                <a:latin typeface="Titillium Web" pitchFamily="2" charset="-18"/>
              </a:rPr>
              <a:t>9400 Sopron, Fő tér 1.</a:t>
            </a:r>
          </a:p>
          <a:p>
            <a:pPr algn="r">
              <a:buNone/>
            </a:pPr>
            <a:r>
              <a:rPr lang="it-IT" sz="1800" dirty="0" smtClean="0">
                <a:solidFill>
                  <a:schemeClr val="tx1"/>
                </a:solidFill>
                <a:latin typeface="Titillium Web" pitchFamily="2" charset="-18"/>
              </a:rPr>
              <a:t>Telefon: +36 99 515 178</a:t>
            </a:r>
          </a:p>
          <a:p>
            <a:pPr algn="r">
              <a:buNone/>
            </a:pPr>
            <a:r>
              <a:rPr lang="it-IT" sz="1800" dirty="0" smtClean="0">
                <a:solidFill>
                  <a:schemeClr val="tx1"/>
                </a:solidFill>
                <a:latin typeface="Titillium Web" pitchFamily="2" charset="-18"/>
              </a:rPr>
              <a:t>Fax: +36 99 321 352</a:t>
            </a:r>
          </a:p>
          <a:p>
            <a:pPr algn="r">
              <a:buNone/>
            </a:pPr>
            <a:r>
              <a:rPr lang="it-IT" sz="1800" dirty="0" smtClean="0">
                <a:solidFill>
                  <a:schemeClr val="tx1"/>
                </a:solidFill>
                <a:latin typeface="Titillium Web" pitchFamily="2" charset="-18"/>
              </a:rPr>
              <a:t>Email: hulladek@sopron.hu</a:t>
            </a:r>
          </a:p>
          <a:p>
            <a:pPr algn="r">
              <a:buNone/>
            </a:pPr>
            <a:endParaRPr lang="hu-HU" sz="1800" dirty="0" smtClean="0">
              <a:solidFill>
                <a:schemeClr val="tx1"/>
              </a:solidFill>
              <a:latin typeface="Titillium Web" pitchFamily="2" charset="-18"/>
            </a:endParaRPr>
          </a:p>
          <a:p>
            <a:pPr algn="r">
              <a:buNone/>
            </a:pPr>
            <a:r>
              <a:rPr lang="hu-HU" sz="1800" dirty="0" err="1" smtClean="0">
                <a:solidFill>
                  <a:schemeClr val="tx1"/>
                </a:solidFill>
                <a:latin typeface="Titillium Web" pitchFamily="2" charset="-18"/>
              </a:rPr>
              <a:t>Mágel</a:t>
            </a:r>
            <a:r>
              <a:rPr lang="hu-HU" sz="1800" dirty="0" smtClean="0">
                <a:solidFill>
                  <a:schemeClr val="tx1"/>
                </a:solidFill>
                <a:latin typeface="Titillium Web" pitchFamily="2" charset="-18"/>
              </a:rPr>
              <a:t> Ágost</a:t>
            </a:r>
          </a:p>
          <a:p>
            <a:pPr algn="r">
              <a:buNone/>
            </a:pPr>
            <a:r>
              <a:rPr lang="hu-HU" sz="1800" dirty="0" smtClean="0">
                <a:solidFill>
                  <a:schemeClr val="tx1"/>
                </a:solidFill>
                <a:latin typeface="Titillium Web" pitchFamily="2" charset="-18"/>
              </a:rPr>
              <a:t>elnök</a:t>
            </a:r>
          </a:p>
          <a:p>
            <a:pPr algn="r">
              <a:buNone/>
            </a:pPr>
            <a:r>
              <a:rPr lang="hu-HU" sz="1800" dirty="0" err="1" smtClean="0">
                <a:solidFill>
                  <a:schemeClr val="tx1"/>
                </a:solidFill>
                <a:latin typeface="Titillium Web" pitchFamily="2" charset="-18"/>
              </a:rPr>
              <a:t>magela</a:t>
            </a:r>
            <a:r>
              <a:rPr lang="hu-HU" sz="1800" dirty="0" smtClean="0">
                <a:solidFill>
                  <a:schemeClr val="tx1"/>
                </a:solidFill>
                <a:latin typeface="Titillium Web" pitchFamily="2" charset="-18"/>
              </a:rPr>
              <a:t>@</a:t>
            </a:r>
            <a:r>
              <a:rPr lang="hu-HU" sz="1800" dirty="0" err="1" smtClean="0">
                <a:solidFill>
                  <a:schemeClr val="tx1"/>
                </a:solidFill>
                <a:latin typeface="Titillium Web" pitchFamily="2" charset="-18"/>
              </a:rPr>
              <a:t>index.hu</a:t>
            </a:r>
            <a:endParaRPr lang="hu-HU" sz="1800" dirty="0">
              <a:solidFill>
                <a:schemeClr val="tx1"/>
              </a:solidFill>
              <a:latin typeface="Titillium Web" pitchFamily="2" charset="-1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266</Words>
  <Application>Microsoft Office PowerPoint</Application>
  <PresentationFormat>Diavetítés a képernyőre (4:3 oldalarány)</PresentationFormat>
  <Paragraphs>78</Paragraphs>
  <Slides>7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user</cp:lastModifiedBy>
  <cp:revision>25</cp:revision>
  <dcterms:created xsi:type="dcterms:W3CDTF">2013-04-11T12:10:45Z</dcterms:created>
  <dcterms:modified xsi:type="dcterms:W3CDTF">2013-05-21T16:48:45Z</dcterms:modified>
</cp:coreProperties>
</file>